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72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35" r:id="rId19"/>
    <p:sldId id="336" r:id="rId20"/>
    <p:sldId id="338" r:id="rId21"/>
    <p:sldId id="337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32" r:id="rId38"/>
  </p:sldIdLst>
  <p:sldSz cx="10693400" cy="756126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050"/>
    <a:srgbClr val="FF00FF"/>
    <a:srgbClr val="FFCCCC"/>
    <a:srgbClr val="0000FF"/>
    <a:srgbClr val="FF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79094" autoAdjust="0"/>
  </p:normalViewPr>
  <p:slideViewPr>
    <p:cSldViewPr>
      <p:cViewPr varScale="1">
        <p:scale>
          <a:sx n="70" d="100"/>
          <a:sy n="70" d="100"/>
        </p:scale>
        <p:origin x="-90" y="-34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462222D-1C04-48E9-957F-020CEDD3CE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72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16D5ECF-BEA0-44D3-869C-8DC32480AE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036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48384"/>
            <a:ext cx="10693400" cy="1872208"/>
          </a:xfrm>
          <a:noFill/>
        </p:spPr>
        <p:txBody>
          <a:bodyPr/>
          <a:lstStyle>
            <a:lvl1pPr algn="ctr">
              <a:defRPr sz="55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3375" y="3636615"/>
            <a:ext cx="7486650" cy="2580035"/>
          </a:xfrm>
        </p:spPr>
        <p:txBody>
          <a:bodyPr/>
          <a:lstStyle>
            <a:lvl1pPr marL="0" indent="0" algn="ct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FDF1C-D005-4E62-8F34-C1D7C7B6ED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55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큰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0693400" cy="1188342"/>
          </a:xfrm>
          <a:solidFill>
            <a:srgbClr val="FF7C80">
              <a:alpha val="23000"/>
            </a:srgbClr>
          </a:solidFill>
          <a:ln w="25400" cmpd="sng">
            <a:solidFill>
              <a:srgbClr val="FF7C8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/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388" y="1260351"/>
            <a:ext cx="10080625" cy="576116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3EB50-C323-4EA3-9DB4-835A10528E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157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7C80">
              <a:alpha val="23000"/>
            </a:srgbClr>
          </a:solidFill>
          <a:ln w="25400">
            <a:solidFill>
              <a:srgbClr val="FF7C8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D5637-AC03-43CE-99DA-380571BC86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069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4F08-4A02-4C4A-8092-2EE62BA85A1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1294" y="972318"/>
            <a:ext cx="10692106" cy="1"/>
          </a:xfrm>
          <a:prstGeom prst="line">
            <a:avLst/>
          </a:prstGeom>
          <a:ln w="25400" cap="rnd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13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  <a:ln w="25400">
            <a:solidFill>
              <a:srgbClr val="FF7C8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ED16-1A81-4A9F-9695-B5ADF82A768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591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주제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40" y="303213"/>
            <a:ext cx="10387260" cy="668337"/>
          </a:xfrm>
          <a:noFill/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6140" y="1044327"/>
            <a:ext cx="10081120" cy="597666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75FE8-4820-48D5-9925-CF702679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5" name="Straight Connector 31"/>
          <p:cNvCxnSpPr/>
          <p:nvPr userDrawn="1"/>
        </p:nvCxnSpPr>
        <p:spPr>
          <a:xfrm flipH="1">
            <a:off x="306140" y="972318"/>
            <a:ext cx="10387260" cy="1"/>
          </a:xfrm>
          <a:prstGeom prst="line">
            <a:avLst/>
          </a:prstGeom>
          <a:ln w="25400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9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03213"/>
            <a:ext cx="10693400" cy="668337"/>
          </a:xfrm>
          <a:prstGeom prst="rect">
            <a:avLst/>
          </a:prstGeom>
          <a:noFill/>
          <a:ln w="25400">
            <a:noFill/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044575"/>
            <a:ext cx="1008062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88" y="7164388"/>
            <a:ext cx="1008062" cy="3175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6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1396D37-47DC-427F-88C5-B866188418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88" y="7164388"/>
            <a:ext cx="13144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:\Google Drive\사진이미지\RoundedCorner_20161124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84" y="7164388"/>
            <a:ext cx="413528" cy="4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9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6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47725" indent="-325438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825625" indent="-260350" algn="l" defTabSz="10429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344738" indent="-258763" algn="l" defTabSz="10429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8019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2591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37163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173538" indent="-258763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pd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d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5.pdf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6138788" y="0"/>
            <a:ext cx="4584669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0" name="제목 1"/>
          <p:cNvSpPr>
            <a:spLocks noGrp="1"/>
          </p:cNvSpPr>
          <p:nvPr>
            <p:ph type="ctrTitle"/>
          </p:nvPr>
        </p:nvSpPr>
        <p:spPr>
          <a:xfrm>
            <a:off x="0" y="2053232"/>
            <a:ext cx="10693400" cy="2303463"/>
          </a:xfrm>
          <a:solidFill>
            <a:srgbClr val="FF7C80">
              <a:alpha val="23000"/>
            </a:srgbClr>
          </a:solidFill>
          <a:ln w="57150"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3300" b="0" dirty="0">
                <a:solidFill>
                  <a:schemeClr val="tx1"/>
                </a:solidFill>
              </a:rPr>
              <a:t>Mobile</a:t>
            </a:r>
            <a:r>
              <a:rPr lang="ko-KR" altLang="en-US" sz="3300" b="0" dirty="0">
                <a:solidFill>
                  <a:schemeClr val="tx1"/>
                </a:solidFill>
              </a:rPr>
              <a:t> </a:t>
            </a:r>
            <a:r>
              <a:rPr lang="en-US" altLang="ko-KR" sz="3300" b="0" dirty="0">
                <a:solidFill>
                  <a:schemeClr val="tx1"/>
                </a:solidFill>
              </a:rPr>
              <a:t>Game Programming: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6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A-Star(A*) </a:t>
            </a:r>
            <a:r>
              <a:rPr lang="en-US" altLang="ko-K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 Finding</a:t>
            </a:r>
            <a:endParaRPr lang="ko-KR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부제목 2"/>
          <p:cNvSpPr>
            <a:spLocks noGrp="1"/>
          </p:cNvSpPr>
          <p:nvPr>
            <p:ph type="subTitle" idx="1"/>
          </p:nvPr>
        </p:nvSpPr>
        <p:spPr>
          <a:xfrm>
            <a:off x="1603375" y="4861172"/>
            <a:ext cx="7486650" cy="1655763"/>
          </a:xfrm>
        </p:spPr>
        <p:txBody>
          <a:bodyPr/>
          <a:lstStyle/>
          <a:p>
            <a:r>
              <a:rPr lang="en-US" altLang="ko-KR" dirty="0"/>
              <a:t>jintaeks@dongseo.ac.kr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Division of Digital Contents, DSU</a:t>
            </a:r>
          </a:p>
          <a:p>
            <a:r>
              <a:rPr lang="en-US" altLang="ko-KR" dirty="0" smtClean="0"/>
              <a:t>May 2018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86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1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25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0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8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07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5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06388" y="-35793"/>
            <a:ext cx="10080625" cy="59769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400" dirty="0"/>
              <a:t>Add the starting node to the open list.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/>
              <a:t>Repeat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2400" dirty="0"/>
              <a:t>Look for the node which has the lowest f on the open list. Refer to this node as the current node.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2400" smtClean="0"/>
              <a:t>Switch(move) </a:t>
            </a:r>
            <a:r>
              <a:rPr lang="en-US" altLang="ko-KR" sz="2400" dirty="0"/>
              <a:t>it to the closed list.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2400" dirty="0"/>
              <a:t>For each reachable node from the current node</a:t>
            </a:r>
          </a:p>
          <a:p>
            <a:pPr marL="1255713" lvl="2" indent="-342900">
              <a:buFont typeface="+mj-lt"/>
              <a:buAutoNum type="arabicPeriod"/>
            </a:pPr>
            <a:r>
              <a:rPr lang="en-US" altLang="ko-KR" sz="2400" dirty="0"/>
              <a:t>If it is on the closed list, ignore it.</a:t>
            </a:r>
          </a:p>
          <a:p>
            <a:pPr marL="1255713" lvl="2" indent="-342900">
              <a:buFont typeface="+mj-lt"/>
              <a:buAutoNum type="arabicPeriod"/>
            </a:pPr>
            <a:r>
              <a:rPr lang="en-US" altLang="ko-KR" sz="2400" dirty="0"/>
              <a:t>If it isn’t on the open list, add it to the open list. Make the current node the parent of this node. Record the f, g, and h value of this node.</a:t>
            </a:r>
          </a:p>
          <a:p>
            <a:pPr marL="1255713" lvl="2" indent="-342900">
              <a:buFont typeface="+mj-lt"/>
              <a:buAutoNum type="arabicPeriod"/>
            </a:pPr>
            <a:r>
              <a:rPr lang="en-US" altLang="ko-KR" sz="2400" dirty="0"/>
              <a:t>If it is on the open list already, check to see if this is a better path. If so, change its parent to the current node, and recalculate the f and g value.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2400" dirty="0"/>
              <a:t>Stop when</a:t>
            </a:r>
          </a:p>
          <a:p>
            <a:pPr marL="1255713" lvl="2" indent="-342900">
              <a:buFont typeface="+mj-lt"/>
              <a:buAutoNum type="arabicPeriod"/>
            </a:pPr>
            <a:r>
              <a:rPr lang="en-US" altLang="ko-KR" sz="2400" dirty="0"/>
              <a:t>Add the target node to the closed list.</a:t>
            </a:r>
          </a:p>
          <a:p>
            <a:pPr marL="1255713" lvl="2" indent="-342900">
              <a:buFont typeface="+mj-lt"/>
              <a:buAutoNum type="arabicPeriod"/>
            </a:pPr>
            <a:r>
              <a:rPr lang="en-US" altLang="ko-KR" sz="2400" dirty="0"/>
              <a:t>Fail to find the target node, and the open list is empty.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/>
              <a:t>Tracing backwards from the target node to the starting node. That is your path.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782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7EB7E81-4941-433F-9628-90C913D7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the standard terminology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15D092F-E12A-444E-8039-7A84D9E9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1" dirty="0"/>
              <a:t>g(n) </a:t>
            </a:r>
            <a:r>
              <a:rPr lang="en-US" altLang="ko-KR" dirty="0"/>
              <a:t>represents the exact cost from starting point to any point </a:t>
            </a:r>
            <a:r>
              <a:rPr lang="en-US" altLang="ko-KR" i="1" dirty="0" smtClean="0"/>
              <a:t>n</a:t>
            </a:r>
          </a:p>
          <a:p>
            <a:pPr lvl="1"/>
            <a:r>
              <a:rPr lang="en-US" altLang="ko-KR" b="1" dirty="0" err="1" smtClean="0"/>
              <a:t>m_cost</a:t>
            </a:r>
            <a:r>
              <a:rPr lang="en-US" altLang="ko-KR" dirty="0" smtClean="0"/>
              <a:t> in </a:t>
            </a:r>
            <a:r>
              <a:rPr lang="en-US" altLang="ko-KR" dirty="0" err="1" smtClean="0"/>
              <a:t>AStarNode</a:t>
            </a:r>
            <a:endParaRPr lang="en-US" altLang="ko-KR" dirty="0"/>
          </a:p>
          <a:p>
            <a:r>
              <a:rPr lang="en-US" altLang="ko-KR" i="1" dirty="0"/>
              <a:t>h(n) </a:t>
            </a:r>
            <a:r>
              <a:rPr lang="en-US" altLang="ko-KR" dirty="0"/>
              <a:t>represents the estimated cost from point </a:t>
            </a:r>
            <a:r>
              <a:rPr lang="en-US" altLang="ko-KR" i="1" dirty="0"/>
              <a:t>n </a:t>
            </a:r>
            <a:r>
              <a:rPr lang="en-US" altLang="ko-KR" dirty="0"/>
              <a:t>to </a:t>
            </a:r>
            <a:r>
              <a:rPr lang="pt-BR" altLang="ko-KR" dirty="0"/>
              <a:t>the </a:t>
            </a:r>
            <a:r>
              <a:rPr lang="pt-BR" altLang="ko-KR" dirty="0" smtClean="0"/>
              <a:t>destination</a:t>
            </a:r>
          </a:p>
          <a:p>
            <a:pPr lvl="1"/>
            <a:r>
              <a:rPr lang="pt-BR" altLang="ko-KR" b="1" dirty="0" smtClean="0"/>
              <a:t>m_heuristic</a:t>
            </a:r>
            <a:r>
              <a:rPr lang="pt-BR" altLang="ko-KR" dirty="0" smtClean="0"/>
              <a:t> in AStarNode</a:t>
            </a:r>
            <a:endParaRPr lang="pt-BR" altLang="ko-KR" dirty="0"/>
          </a:p>
          <a:p>
            <a:r>
              <a:rPr lang="pt-BR" altLang="ko-KR" i="1" dirty="0"/>
              <a:t>f(n)=g(n)+h(n</a:t>
            </a:r>
            <a:r>
              <a:rPr lang="pt-BR" altLang="ko-KR" i="1" dirty="0" smtClean="0"/>
              <a:t>)</a:t>
            </a:r>
            <a:r>
              <a:rPr lang="pt-BR" altLang="ko-KR" dirty="0" smtClean="0"/>
              <a:t>.</a:t>
            </a:r>
          </a:p>
          <a:p>
            <a:pPr lvl="1"/>
            <a:r>
              <a:rPr lang="pt-BR" altLang="ko-KR" b="1" dirty="0" smtClean="0"/>
              <a:t>m_total</a:t>
            </a:r>
            <a:r>
              <a:rPr lang="pt-BR" altLang="ko-KR" dirty="0" smtClean="0"/>
              <a:t> in AStarNode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012D235-2774-486A-9438-84742C536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68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AStar</a:t>
            </a:r>
            <a:r>
              <a:rPr lang="en-US" altLang="ko-KR" dirty="0" smtClean="0"/>
              <a:t>(A*) Step by Step Example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B3EB50-C323-4EA3-9DB4-835A10528E7F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55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 World Problem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5EA46C1D-B58E-439A-A40F-93454C89F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66" y="1044575"/>
            <a:ext cx="8304669" cy="59769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DCC98D0-B1D0-431B-A3B5-63051A8C7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108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5D00DA-4DA2-4EC2-9770-52B342B1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06EE5D0-E5A1-4668-A8BE-D64F03802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rectangular grid (Fig. 2a)</a:t>
            </a:r>
          </a:p>
          <a:p>
            <a:r>
              <a:rPr lang="en-US" altLang="ko-KR" dirty="0"/>
              <a:t>quadtree (Fig. 2c)</a:t>
            </a:r>
          </a:p>
          <a:p>
            <a:r>
              <a:rPr lang="en-US" altLang="ko-KR" dirty="0"/>
              <a:t>convex polygons (Fig. 2d)</a:t>
            </a:r>
          </a:p>
          <a:p>
            <a:r>
              <a:rPr lang="en-US" altLang="ko-KR" dirty="0"/>
              <a:t>points of visibility (Fig. 2e)</a:t>
            </a:r>
          </a:p>
          <a:p>
            <a:r>
              <a:rPr lang="en-US" altLang="ko-KR" dirty="0"/>
              <a:t>generalized cylinders (Fig. 2f).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A43A0EB-C98E-46D2-9353-46683EBA1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101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514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774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772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215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8755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151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829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818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AD5637-AC03-43CE-99DA-380571BC86FD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10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635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93" y="1044575"/>
            <a:ext cx="6209415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3712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09" y="1044575"/>
            <a:ext cx="5926782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12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51" y="1044575"/>
            <a:ext cx="5926499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930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272" y="1044575"/>
            <a:ext cx="5884856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973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90" y="1044575"/>
            <a:ext cx="6130021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733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34" y="1044575"/>
            <a:ext cx="9309533" cy="597693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254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815707" y="3924647"/>
            <a:ext cx="2602048" cy="49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rcRect/>
              <a:stretch>
                <a:fillRect/>
              </a:stretch>
            </p:blipFill>
          </mc:Choice>
          <mc:Fallback>
            <p:blipFill>
              <a:blip r:embed="rId9"/>
              <a:srcRect/>
              <a:stretch>
                <a:fillRect/>
              </a:stretch>
            </p:blipFill>
          </mc:Fallback>
        </mc:AlternateContent>
        <p:spPr bwMode="auto">
          <a:xfrm>
            <a:off x="5854245" y="0"/>
            <a:ext cx="4839155" cy="756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P:\06.김현진\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09431" y="3217146"/>
            <a:ext cx="5767700" cy="518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68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04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95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46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65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36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984F08-4A02-4C4A-8092-2EE62BA85A13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46325"/>
            <a:ext cx="88201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13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5653</TotalTime>
  <Words>316</Words>
  <Application>Microsoft Office PowerPoint</Application>
  <PresentationFormat>사용자 지정</PresentationFormat>
  <Paragraphs>65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기본 디자인</vt:lpstr>
      <vt:lpstr>Mobile Game Programming: A-Star(A*) Path Finding</vt:lpstr>
      <vt:lpstr>AStar(A*) Step by Step Example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the standard terminology</vt:lpstr>
      <vt:lpstr>Real World Problem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KOG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게임과 콘솔 게임</dc:title>
  <dc:creator>RacerLee</dc:creator>
  <cp:lastModifiedBy>JintaekSeo</cp:lastModifiedBy>
  <cp:revision>470</cp:revision>
  <dcterms:created xsi:type="dcterms:W3CDTF">2004-06-04T00:41:23Z</dcterms:created>
  <dcterms:modified xsi:type="dcterms:W3CDTF">2018-05-07T03:46:19Z</dcterms:modified>
</cp:coreProperties>
</file>